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81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4" r:id="rId30"/>
    <p:sldId id="282" r:id="rId31"/>
    <p:sldId id="283" r:id="rId32"/>
    <p:sldId id="285" r:id="rId33"/>
    <p:sldId id="286" r:id="rId34"/>
    <p:sldId id="28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108" d="100"/>
          <a:sy n="108" d="100"/>
        </p:scale>
        <p:origin x="-96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/>
              <a:t>R Bag of </a:t>
            </a:r>
            <a:r>
              <a:rPr lang="en-US" dirty="0" smtClean="0"/>
              <a:t>Tricks</a:t>
            </a:r>
            <a:br>
              <a:rPr lang="en-US" dirty="0" smtClean="0"/>
            </a:br>
            <a:r>
              <a:rPr lang="en-US" dirty="0" smtClean="0"/>
              <a:t>Session 1: Getting Started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 smtClean="0"/>
              <a:t>SCS Short Course</a:t>
            </a:r>
          </a:p>
          <a:p>
            <a:r>
              <a:rPr lang="en-US" dirty="0" smtClean="0"/>
              <a:t>Oct. 2020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Dangers of numbers-only output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Student</a:t>
            </a:r>
            <a:r>
              <a:rPr lang="en-US" dirty="0" smtClean="0"/>
              <a:t>: You said to run </a:t>
            </a:r>
            <a:r>
              <a:rPr lang="en-US" dirty="0" err="1" smtClean="0"/>
              <a:t>descriptives</a:t>
            </a:r>
            <a:r>
              <a:rPr lang="en-US" dirty="0" smtClean="0"/>
              <a:t> and compute the correlation. What next?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Consultant</a:t>
            </a:r>
            <a:r>
              <a:rPr lang="en-US" dirty="0" smtClean="0"/>
              <a:t>: Did you plot your data?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 smtClean="0">
                <a:solidFill>
                  <a:srgbClr val="FF0000"/>
                </a:solidFill>
              </a:rPr>
              <a:t>exactly</a:t>
            </a:r>
            <a:r>
              <a:rPr lang="en-US" dirty="0" smtClean="0"/>
              <a:t> the same stats, the data could be </a:t>
            </a:r>
            <a:r>
              <a:rPr lang="en-US" i="1" dirty="0" smtClean="0"/>
              <a:t>any</a:t>
            </a:r>
            <a:r>
              <a:rPr lang="en-US" dirty="0" smtClean="0"/>
              <a:t> of these plots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See how this in done in R:  </a:t>
            </a:r>
            <a:r>
              <a:rPr lang="en-US" sz="1400" dirty="0" smtClean="0">
                <a:hlinkClick r:id="rId4"/>
              </a:rPr>
              <a:t>https://cran.r-project.org/web/packages/datasauRus/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Sometimes, don’t need numbers at all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COVID transmission risk ~ Occupancy * Ventilation * Activity * Mask? * </a:t>
            </a:r>
            <a:r>
              <a:rPr lang="en-US" dirty="0" err="1" smtClean="0"/>
              <a:t>Contact.time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smtClean="0"/>
              <a:t> N.R. Jones et-al (2020). Two </a:t>
            </a:r>
            <a:r>
              <a:rPr lang="en-US" sz="1200" dirty="0"/>
              <a:t>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</a:t>
            </a:r>
            <a:r>
              <a:rPr lang="en-US" sz="1200" dirty="0" smtClean="0"/>
              <a:t>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 smtClean="0"/>
              <a:t>There are 1+ unusual cells here.  Can you see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If you do need tables– make them pretty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Several R packages make it easier to construct tables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667000"/>
            <a:ext cx="5947410" cy="37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Model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r>
              <a:rPr lang="en-US" sz="2000" dirty="0" err="1" smtClean="0"/>
              <a:t>Xs</a:t>
            </a:r>
            <a:r>
              <a:rPr lang="en-US" sz="2000" dirty="0" smtClean="0"/>
              <a:t>: quantitative predictors, factors, interactions, …</a:t>
            </a:r>
          </a:p>
          <a:p>
            <a:r>
              <a:rPr lang="en-US" sz="2400" dirty="0" smtClean="0"/>
              <a:t>Assumptions</a:t>
            </a:r>
            <a:r>
              <a:rPr lang="en-US" sz="2800" dirty="0" smtClean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 smtClean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</a:t>
            </a:r>
            <a:r>
              <a:rPr lang="en-US" altLang="en-US" sz="2000" dirty="0" smtClean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29093"/>
              </p:ext>
            </p:extLst>
          </p:nvPr>
        </p:nvGraphicFramePr>
        <p:xfrm>
          <a:off x="1524000" y="1579688"/>
          <a:ext cx="7054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Equation" r:id="rId3" imgW="2527300" imgH="241300" progId="Equation.DSMT4">
                  <p:embed/>
                </p:oleObj>
              </mc:Choice>
              <mc:Fallback>
                <p:oleObj name="Equation" r:id="rId3" imgW="25273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579688"/>
                        <a:ext cx="7054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Plots for 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Data plots:</a:t>
                </a:r>
              </a:p>
              <a:p>
                <a:pPr lvl="1"/>
                <a:r>
                  <a:rPr lang="en-US" dirty="0" smtClean="0"/>
                  <a:t>plot response (y) vs. predictors, with smooth summaries</a:t>
                </a:r>
              </a:p>
              <a:p>
                <a:pPr lvl="1"/>
                <a:r>
                  <a:rPr lang="en-US" dirty="0" smtClean="0"/>
                  <a:t>scatterplot matrix --- all pairs</a:t>
                </a:r>
              </a:p>
              <a:p>
                <a:r>
                  <a:rPr lang="en-US" dirty="0" smtClean="0"/>
                  <a:t>Model (effect) plots</a:t>
                </a:r>
              </a:p>
              <a:p>
                <a:pPr lvl="1"/>
                <a:r>
                  <a:rPr lang="en-US" dirty="0" smtClean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vs. predictors, controlling for variables not shown.</a:t>
                </a:r>
              </a:p>
              <a:p>
                <a:r>
                  <a:rPr lang="en-US" dirty="0" smtClean="0"/>
                  <a:t>Diagnostic plots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Occupational Prestige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</a:t>
            </a:r>
            <a:r>
              <a:rPr lang="en-US" dirty="0" smtClean="0"/>
              <a:t>(Blue Collar, Professional</a:t>
            </a:r>
            <a:r>
              <a:rPr lang="en-US" dirty="0"/>
              <a:t>, </a:t>
            </a:r>
            <a:r>
              <a:rPr lang="en-US" dirty="0" smtClean="0"/>
              <a:t>White Collar)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head(Prestige)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 education income women prestige census type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gov.administrators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13.11  12351 11.16     68.8   1113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general.managers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12.26  25879  4.02     69.1   1130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accountants             12.77   9271 15.70     63.4   1171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purchasing.officers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11.42   8865  9.11     56.8   1175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chemists                14.62   8403 11.68     73.5   2111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physicists              15.64  11030  5.13     77.6   2113 prof</a:t>
            </a: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scatterplots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Boxplots show marginal distributions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regression line</a:t>
            </a:r>
            <a:r>
              <a:rPr lang="en-US" dirty="0" smtClean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 smtClean="0"/>
          </a:p>
          <a:p>
            <a:r>
              <a:rPr lang="en-US" dirty="0" smtClean="0"/>
              <a:t>Smoothed (loess) curve and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 smtClean="0"/>
              <a:t> show the trend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scatterplots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Lucida Console" pitchFamily="49" charset="0"/>
              </a:rPr>
              <a:t>car::scatterplot() </a:t>
            </a:r>
            <a:r>
              <a:rPr lang="en-US" dirty="0" smtClean="0"/>
              <a:t>provides all of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  <a:endParaRPr lang="en-US" sz="1400" dirty="0" smtClean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 </a:t>
            </a:r>
            <a:r>
              <a:rPr lang="en-US" sz="1400" dirty="0" smtClean="0">
                <a:latin typeface="Lucida Console" pitchFamily="49" charset="0"/>
              </a:rPr>
              <a:t>                         </a:t>
            </a:r>
            <a:r>
              <a:rPr lang="en-US" sz="1400" dirty="0" err="1" smtClean="0">
                <a:latin typeface="Lucida Console" pitchFamily="49" charset="0"/>
              </a:rPr>
              <a:t>lwd.smooth</a:t>
            </a:r>
            <a:r>
              <a:rPr lang="en-US" sz="1400" dirty="0" smtClean="0">
                <a:latin typeface="Lucida Console" pitchFamily="49" charset="0"/>
              </a:rPr>
              <a:t>=3, </a:t>
            </a:r>
            <a:r>
              <a:rPr lang="en-US" sz="1400" dirty="0" err="1" smtClean="0">
                <a:latin typeface="Lucida Console" pitchFamily="49" charset="0"/>
              </a:rPr>
              <a:t>col.var</a:t>
            </a:r>
            <a:r>
              <a:rPr lang="en-US" sz="1400" dirty="0" smtClean="0">
                <a:latin typeface="Lucida Console" pitchFamily="49" charset="0"/>
              </a:rPr>
              <a:t> </a:t>
            </a:r>
            <a:r>
              <a:rPr lang="en-US" sz="1400" dirty="0">
                <a:latin typeface="Lucida Console" pitchFamily="49" charset="0"/>
              </a:rPr>
              <a:t>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 smtClean="0"/>
              <a:t>Arrow rule: move on the scale of powers in direction of the bulge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log(income)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 smtClean="0">
                <a:latin typeface="Lucida Console" pitchFamily="49" charset="0"/>
              </a:rPr>
              <a:t>            … )</a:t>
            </a:r>
            <a:endParaRPr lang="en-US" sz="1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Income now ~ symmetric</a:t>
            </a:r>
          </a:p>
          <a:p>
            <a:endParaRPr lang="en-US" dirty="0"/>
          </a:p>
          <a:p>
            <a:r>
              <a:rPr lang="en-US" dirty="0" smtClean="0"/>
              <a:t>Relation closer to linear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Stratify by type?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smtClean="0">
                <a:latin typeface="Lucida Console" pitchFamily="49" charset="0"/>
              </a:rPr>
              <a:t>col </a:t>
            </a:r>
            <a:r>
              <a:rPr lang="en-US" sz="1600" dirty="0">
                <a:latin typeface="Lucida Console" pitchFamily="49" charset="0"/>
              </a:rPr>
              <a:t>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 smtClean="0">
                <a:latin typeface="Lucida Console" pitchFamily="49" charset="0"/>
              </a:rPr>
              <a:t>pch</a:t>
            </a:r>
            <a:r>
              <a:rPr lang="en-US" sz="1600" dirty="0" smtClean="0">
                <a:latin typeface="Lucida Console" pitchFamily="49" charset="0"/>
              </a:rPr>
              <a:t> </a:t>
            </a:r>
            <a:r>
              <a:rPr lang="en-US" sz="1600" dirty="0">
                <a:latin typeface="Lucida Console" pitchFamily="49" charset="0"/>
              </a:rPr>
              <a:t>= 15:17,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smtClean="0">
                <a:latin typeface="Lucida Console" pitchFamily="49" charset="0"/>
              </a:rPr>
              <a:t>legend </a:t>
            </a:r>
            <a:r>
              <a:rPr lang="en-US" sz="1600" dirty="0">
                <a:latin typeface="Lucida Console" pitchFamily="49" charset="0"/>
              </a:rPr>
              <a:t>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smtClean="0">
                <a:latin typeface="Lucida Console" pitchFamily="49" charset="0"/>
              </a:rPr>
              <a:t>smooth=list(smoother=</a:t>
            </a:r>
            <a:r>
              <a:rPr lang="en-US" sz="1600" dirty="0" err="1" smtClean="0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 smtClean="0">
                <a:latin typeface="Lucida Console" pitchFamily="49" charset="0"/>
              </a:rPr>
              <a:t>var</a:t>
            </a:r>
            <a:r>
              <a:rPr lang="en-US" sz="1600" dirty="0" smtClean="0">
                <a:latin typeface="Lucida Console" pitchFamily="49" charset="0"/>
              </a:rPr>
              <a:t>=FALSE</a:t>
            </a:r>
            <a:r>
              <a:rPr lang="en-US" sz="1600" dirty="0">
                <a:latin typeface="Lucida Console" pitchFamily="49" charset="0"/>
              </a:rPr>
              <a:t>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</a:t>
            </a:r>
            <a:r>
              <a:rPr lang="en-US" sz="1600" dirty="0" smtClean="0">
                <a:latin typeface="Lucida Console" pitchFamily="49" charset="0"/>
              </a:rPr>
              <a:t>))</a:t>
            </a:r>
            <a:endParaRPr lang="en-US" sz="1600" dirty="0">
              <a:latin typeface="Lucida Console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Formula: </a:t>
            </a:r>
            <a:r>
              <a:rPr lang="en-US" dirty="0" smtClean="0">
                <a:solidFill>
                  <a:srgbClr val="FF0000"/>
                </a:solidFill>
              </a:rPr>
              <a:t>| type </a:t>
            </a:r>
            <a:r>
              <a:rPr lang="en-US" dirty="0" smtClean="0">
                <a:sym typeface="Symbol"/>
              </a:rPr>
              <a:t> “given type”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Different slopes: interaction of income * type</a:t>
            </a:r>
          </a:p>
          <a:p>
            <a:endParaRPr lang="en-US" dirty="0"/>
          </a:p>
          <a:p>
            <a:r>
              <a:rPr lang="en-US" dirty="0" smtClean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 smtClean="0"/>
              <a:t>This is a new finding!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</a:t>
            </a:r>
            <a:r>
              <a:rPr lang="en-US" dirty="0" smtClean="0"/>
              <a:t>course</a:t>
            </a:r>
          </a:p>
          <a:p>
            <a:r>
              <a:rPr lang="en-US" dirty="0" smtClean="0"/>
              <a:t>Why plot your data?</a:t>
            </a:r>
          </a:p>
          <a:p>
            <a:r>
              <a:rPr lang="en-US" dirty="0" smtClean="0"/>
              <a:t>Data plots</a:t>
            </a:r>
          </a:p>
          <a:p>
            <a:r>
              <a:rPr lang="en-US" dirty="0" smtClean="0"/>
              <a:t>Model (effect) plots</a:t>
            </a:r>
          </a:p>
          <a:p>
            <a:r>
              <a:rPr lang="en-US" dirty="0" smtClean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 matrix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</a:t>
            </a:r>
            <a:r>
              <a:rPr lang="en-US" sz="1600" dirty="0" smtClean="0"/>
              <a:t>data=Prestige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 </a:t>
            </a:r>
            <a:r>
              <a:rPr lang="en-US" sz="1600" dirty="0" err="1" smtClean="0"/>
              <a:t>regLine</a:t>
            </a:r>
            <a:r>
              <a:rPr lang="en-US" sz="1600" dirty="0" smtClean="0"/>
              <a:t> </a:t>
            </a:r>
            <a:r>
              <a:rPr lang="en-US" sz="1600" dirty="0"/>
              <a:t>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</a:t>
            </a:r>
            <a:r>
              <a:rPr lang="en-US" sz="1600" dirty="0" smtClean="0"/>
              <a:t>smooth=list(smoother=</a:t>
            </a:r>
            <a:r>
              <a:rPr lang="en-US" sz="1600" dirty="0" err="1" smtClean="0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 smtClean="0"/>
              <a:t>lty.smooth</a:t>
            </a:r>
            <a:r>
              <a:rPr lang="en-US" sz="1600" dirty="0" smtClean="0"/>
              <a:t>=1</a:t>
            </a:r>
            <a:r>
              <a:rPr lang="en-US" sz="1600" dirty="0"/>
              <a:t>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</a:t>
            </a:r>
            <a:r>
              <a:rPr lang="en-US" sz="1600" dirty="0" smtClean="0"/>
              <a:t>ellipse=list(levels=0.68</a:t>
            </a:r>
            <a:r>
              <a:rPr lang="en-US" sz="1600" dirty="0"/>
              <a:t>, </a:t>
            </a:r>
            <a:r>
              <a:rPr lang="en-US" sz="1600" dirty="0" err="1"/>
              <a:t>fill.alpha</a:t>
            </a:r>
            <a:r>
              <a:rPr lang="en-US" sz="1600" dirty="0"/>
              <a:t>=0.1</a:t>
            </a:r>
            <a:r>
              <a:rPr lang="en-US" sz="1600" dirty="0" smtClean="0"/>
              <a:t>))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prestige vs. all predictors </a:t>
            </a:r>
          </a:p>
          <a:p>
            <a:endParaRPr lang="en-US" dirty="0"/>
          </a:p>
          <a:p>
            <a:r>
              <a:rPr lang="en-US" dirty="0" smtClean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%women: bimodal</a:t>
            </a:r>
          </a:p>
          <a:p>
            <a:endParaRPr lang="en-US" dirty="0"/>
          </a:p>
          <a:p>
            <a:r>
              <a:rPr lang="en-US" dirty="0" smtClean="0"/>
              <a:t>off-diagonal: relations among predictors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a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5867400" cy="39703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mod1 &lt;- lm(prestige ~ education + poly(women, 2) +</a:t>
            </a:r>
          </a:p>
          <a:p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                     log(income)*type, data=Prestige)</a:t>
            </a:r>
          </a:p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summary(mod1)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Coefficients:</a:t>
            </a:r>
          </a:p>
          <a:p>
            <a:r>
              <a:rPr lang="en-US" sz="1200" dirty="0">
                <a:latin typeface="Lucida Console" pitchFamily="49" charset="0"/>
              </a:rPr>
              <a:t>                     Estimate Std. Error t value </a:t>
            </a:r>
            <a:r>
              <a:rPr lang="en-US" sz="1200" dirty="0" err="1">
                <a:latin typeface="Lucida Console" pitchFamily="49" charset="0"/>
              </a:rPr>
              <a:t>Pr</a:t>
            </a:r>
            <a:r>
              <a:rPr lang="en-US" sz="1200" dirty="0">
                <a:latin typeface="Lucida Console" pitchFamily="49" charset="0"/>
              </a:rPr>
              <a:t>(&gt;|t|)    </a:t>
            </a:r>
          </a:p>
          <a:p>
            <a:r>
              <a:rPr lang="en-US" sz="1200" dirty="0">
                <a:latin typeface="Lucida Console" pitchFamily="49" charset="0"/>
              </a:rPr>
              <a:t>(Intercept)          -137.500     23.522   -5.85  8.2e-08 ***</a:t>
            </a:r>
          </a:p>
          <a:p>
            <a:r>
              <a:rPr lang="en-US" sz="1200" dirty="0">
                <a:latin typeface="Lucida Console" pitchFamily="49" charset="0"/>
              </a:rPr>
              <a:t>education               2.959      0.582    5.09  2.0e-06 ***</a:t>
            </a:r>
          </a:p>
          <a:p>
            <a:r>
              <a:rPr lang="en-US" sz="1200" dirty="0">
                <a:latin typeface="Lucida Console" pitchFamily="49" charset="0"/>
              </a:rPr>
              <a:t>poly(women, 2)1        28.339     10.190    2.78   0.0066 ** </a:t>
            </a:r>
          </a:p>
          <a:p>
            <a:r>
              <a:rPr lang="en-US" sz="1200" dirty="0">
                <a:latin typeface="Lucida Console" pitchFamily="49" charset="0"/>
              </a:rPr>
              <a:t>poly(women, 2)2        12.566      7.095    1.77   0.0800 .  </a:t>
            </a:r>
          </a:p>
          <a:p>
            <a:r>
              <a:rPr lang="en-US" sz="1200" dirty="0">
                <a:latin typeface="Lucida Console" pitchFamily="49" charset="0"/>
              </a:rPr>
              <a:t>log(income)            17.514      2.916    6.01  4.1e-08 ***</a:t>
            </a:r>
          </a:p>
          <a:p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            74.276     30.736    2.42   0.0177 *  </a:t>
            </a:r>
          </a:p>
          <a:p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             0.969     39.495    0.02   0.9805  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-7.698      3.451   -2.23   0.0282 *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-0.466      4.620   -0.10   0.9199    </a:t>
            </a:r>
          </a:p>
          <a:p>
            <a:r>
              <a:rPr lang="en-US" sz="1200" dirty="0">
                <a:latin typeface="Lucida Console" pitchFamily="49" charset="0"/>
              </a:rPr>
              <a:t>---</a:t>
            </a:r>
          </a:p>
          <a:p>
            <a:r>
              <a:rPr lang="en-US" sz="1200" dirty="0" err="1">
                <a:latin typeface="Lucida Console" pitchFamily="49" charset="0"/>
              </a:rPr>
              <a:t>Signif</a:t>
            </a:r>
            <a:r>
              <a:rPr lang="en-US" sz="1200" dirty="0">
                <a:latin typeface="Lucida Console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 smtClean="0">
                <a:latin typeface="Lucida Console" pitchFamily="49" charset="0"/>
              </a:rPr>
              <a:t>Multiple </a:t>
            </a:r>
            <a:r>
              <a:rPr lang="en-US" sz="1200" dirty="0">
                <a:latin typeface="Lucida Console" pitchFamily="49" charset="0"/>
              </a:rPr>
              <a:t>R-squared:  </a:t>
            </a:r>
            <a:r>
              <a:rPr lang="en-US" sz="1200" dirty="0">
                <a:solidFill>
                  <a:srgbClr val="FF0000"/>
                </a:solidFill>
                <a:latin typeface="Lucida Console" pitchFamily="49" charset="0"/>
              </a:rPr>
              <a:t>0.879</a:t>
            </a:r>
            <a:r>
              <a:rPr lang="en-US" sz="1200" dirty="0">
                <a:latin typeface="Lucida Console" pitchFamily="49" charset="0"/>
              </a:rPr>
              <a:t>,	Adjusted R-squared:  0.868 </a:t>
            </a:r>
          </a:p>
          <a:p>
            <a:r>
              <a:rPr lang="en-US" sz="1200" dirty="0">
                <a:latin typeface="Lucida Console" pitchFamily="49" charset="0"/>
              </a:rPr>
              <a:t>F-statistic: 81.1 on 8 and 89 DF,  p-value: &lt;2e-16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2361" y="129539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allow women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 term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interaction of log(income) and type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476999" y="4865077"/>
            <a:ext cx="217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Fits very well!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331427" y="4744943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(effect) plots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dirty="0" smtClean="0"/>
                  <a:t>We’d like to see plots of the predicted value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of the response against predictors</a:t>
                </a:r>
              </a:p>
              <a:p>
                <a:pPr lvl="1"/>
                <a:r>
                  <a:rPr lang="en-US" dirty="0" smtClean="0"/>
                  <a:t>But must control for other predictors not shown in a given plot</a:t>
                </a:r>
              </a:p>
              <a:p>
                <a:pPr lvl="1"/>
                <a:r>
                  <a:rPr lang="en-US" dirty="0" smtClean="0"/>
                  <a:t>Variables not shown in a given plot are averaged over.</a:t>
                </a:r>
              </a:p>
              <a:p>
                <a:pPr lvl="1"/>
                <a:r>
                  <a:rPr lang="en-US" dirty="0" smtClean="0"/>
                  <a:t>Slopes of lines reflect the partial coefficient in the model</a:t>
                </a:r>
              </a:p>
              <a:p>
                <a:pPr lvl="1"/>
                <a:r>
                  <a:rPr lang="en-US" dirty="0" smtClean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 rotWithShape="1">
                <a:blip r:embed="rId2"/>
                <a:stretch>
                  <a:fillRect l="-1852" t="-2345" r="-2222" b="-3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details, see </a:t>
            </a:r>
            <a:r>
              <a:rPr lang="en-US" sz="1400" dirty="0" smtClean="0">
                <a:latin typeface="Lucida Sans Typewriter" pitchFamily="49" charset="0"/>
              </a:rPr>
              <a:t>vignette(“predictor-effects-gallery”, package=“effects)</a:t>
            </a:r>
            <a:endParaRPr lang="en-US" sz="1400" dirty="0">
              <a:latin typeface="Lucida Sans Typewrit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(effect) plots: education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</a:t>
            </a:r>
            <a:r>
              <a:rPr lang="en-US" dirty="0" smtClean="0"/>
              <a:t>shows </a:t>
            </a:r>
            <a:r>
              <a:rPr lang="en-US" dirty="0"/>
              <a:t>the partial slope for </a:t>
            </a:r>
            <a:r>
              <a:rPr lang="en-US" dirty="0" smtClean="0"/>
              <a:t>education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each </a:t>
            </a:r>
            <a:r>
              <a:rPr lang="en-US" dirty="0" smtClean="0">
                <a:sym typeface="Symbol"/>
              </a:rPr>
              <a:t></a:t>
            </a:r>
            <a:r>
              <a:rPr lang="en-US" dirty="0" smtClean="0"/>
              <a:t> year in </a:t>
            </a:r>
            <a:r>
              <a:rPr lang="en-US" dirty="0"/>
              <a:t>education, </a:t>
            </a:r>
            <a:r>
              <a:rPr lang="en-US" dirty="0" smtClean="0"/>
              <a:t>fitted prestige </a:t>
            </a:r>
            <a:r>
              <a:rPr lang="en-US" dirty="0" smtClean="0">
                <a:sym typeface="Symbol"/>
              </a:rPr>
              <a:t></a:t>
            </a:r>
            <a:r>
              <a:rPr lang="en-US" dirty="0" smtClean="0"/>
              <a:t>2.96 </a:t>
            </a:r>
            <a:r>
              <a:rPr lang="en-US" dirty="0"/>
              <a:t>points, (</a:t>
            </a:r>
            <a:r>
              <a:rPr lang="en-US" dirty="0" smtClean="0"/>
              <a:t>other </a:t>
            </a:r>
            <a:r>
              <a:rPr lang="en-US" dirty="0"/>
              <a:t>predictors </a:t>
            </a:r>
            <a:r>
              <a:rPr lang="en-US" dirty="0" smtClean="0"/>
              <a:t>held fixed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09051" cy="4324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</a:t>
            </a:r>
            <a:r>
              <a:rPr lang="en-US" dirty="0" smtClean="0">
                <a:latin typeface="Lucida Console" pitchFamily="49" charset="0"/>
              </a:rPr>
              <a:t>)</a:t>
            </a:r>
            <a:endParaRPr lang="en-US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(effect)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 smtClean="0"/>
              <a:t>Unusual points here would signal undue influence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(effect) plots: women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</a:t>
            </a:r>
            <a:r>
              <a:rPr lang="en-US" sz="1600" dirty="0" smtClean="0">
                <a:latin typeface="Lucida Console" pitchFamily="49" charset="0"/>
              </a:rPr>
              <a:t>)</a:t>
            </a:r>
            <a:endParaRPr lang="en-US" sz="1600" dirty="0">
              <a:latin typeface="Lucida Console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Surprise!</a:t>
            </a:r>
          </a:p>
          <a:p>
            <a:r>
              <a:rPr lang="en-US" dirty="0" smtClean="0"/>
              <a:t>Prestige of occupations </a:t>
            </a:r>
            <a:r>
              <a:rPr lang="en-US" dirty="0" smtClean="0">
                <a:sym typeface="Symbol"/>
              </a:rPr>
              <a:t> with % women (controlling for other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(effect) plots: income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</a:t>
            </a:r>
            <a:r>
              <a:rPr lang="en-US" dirty="0" smtClean="0">
                <a:latin typeface="Lucida Console" pitchFamily="49" charset="0"/>
              </a:rPr>
              <a:t>))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Income interacts with type in the model</a:t>
            </a:r>
          </a:p>
          <a:p>
            <a:endParaRPr lang="en-US" dirty="0"/>
          </a:p>
          <a:p>
            <a:r>
              <a:rPr lang="en-US" dirty="0" smtClean="0"/>
              <a:t>The plot is curved because log(income) is in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 plots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linear model,                   assumes:</a:t>
            </a:r>
          </a:p>
          <a:p>
            <a:pPr lvl="1"/>
            <a:r>
              <a:rPr lang="en-US" sz="2400" dirty="0" smtClean="0"/>
              <a:t>Residuals, </a:t>
            </a:r>
            <a:r>
              <a:rPr lang="en-US" sz="2400" dirty="0" smtClean="0">
                <a:sym typeface="Symbol"/>
              </a:rPr>
              <a:t></a:t>
            </a:r>
            <a:r>
              <a:rPr lang="en-US" sz="2400" baseline="-25000" dirty="0" err="1" smtClean="0">
                <a:sym typeface="Symbol"/>
              </a:rPr>
              <a:t>i</a:t>
            </a:r>
            <a:r>
              <a:rPr lang="en-US" sz="2400" dirty="0" smtClean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</a:t>
            </a:r>
            <a:r>
              <a:rPr lang="en-US" sz="2400" dirty="0" smtClean="0"/>
              <a:t>~ N(0,</a:t>
            </a:r>
            <a:r>
              <a:rPr lang="en-US" sz="2400" dirty="0" smtClean="0">
                <a:sym typeface="Symbol"/>
              </a:rPr>
              <a:t></a:t>
            </a:r>
            <a:r>
              <a:rPr lang="en-US" sz="2400" baseline="30000" dirty="0" smtClean="0">
                <a:sym typeface="Symbol"/>
              </a:rPr>
              <a:t>2</a:t>
            </a:r>
            <a:r>
              <a:rPr lang="en-US" sz="2400" dirty="0" smtClean="0">
                <a:sym typeface="Symbol"/>
              </a:rPr>
              <a:t>)</a:t>
            </a:r>
          </a:p>
          <a:p>
            <a:pPr lvl="1"/>
            <a:r>
              <a:rPr lang="en-US" sz="2400" dirty="0" smtClean="0">
                <a:sym typeface="Symbol"/>
              </a:rPr>
              <a:t>(Normality not required for </a:t>
            </a:r>
            <a:r>
              <a:rPr lang="en-US" sz="2400" b="1" dirty="0" err="1" smtClean="0">
                <a:sym typeface="Symbol"/>
              </a:rPr>
              <a:t>X</a:t>
            </a:r>
            <a:r>
              <a:rPr lang="en-US" sz="2400" dirty="0" err="1" smtClean="0">
                <a:sym typeface="Symbol"/>
              </a:rPr>
              <a:t>s</a:t>
            </a:r>
            <a:r>
              <a:rPr lang="en-US" sz="2400" dirty="0" smtClean="0">
                <a:sym typeface="Symbol"/>
              </a:rPr>
              <a:t>)</a:t>
            </a:r>
          </a:p>
          <a:p>
            <a:pPr lvl="1"/>
            <a:r>
              <a:rPr lang="en-US" sz="2400" dirty="0" smtClean="0">
                <a:sym typeface="Symbol"/>
              </a:rPr>
              <a:t>Constant variance, </a:t>
            </a:r>
            <a:r>
              <a:rPr lang="en-US" sz="2400" dirty="0" err="1" smtClean="0">
                <a:sym typeface="Symbol"/>
              </a:rPr>
              <a:t>Var</a:t>
            </a:r>
            <a:r>
              <a:rPr lang="en-US" sz="2400" dirty="0" smtClean="0">
                <a:sym typeface="Symbol"/>
              </a:rPr>
              <a:t>(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 smtClean="0">
                <a:sym typeface="Symbol"/>
              </a:rPr>
              <a:t>i</a:t>
            </a:r>
            <a:r>
              <a:rPr lang="en-US" sz="2400" dirty="0" smtClean="0">
                <a:sym typeface="Symbol"/>
              </a:rPr>
              <a:t>) = 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 smtClean="0">
                <a:sym typeface="Symbol"/>
              </a:rPr>
              <a:t>2</a:t>
            </a:r>
          </a:p>
          <a:p>
            <a:pPr lvl="1"/>
            <a:r>
              <a:rPr lang="en-US" sz="2400" dirty="0" smtClean="0">
                <a:sym typeface="Symbol"/>
              </a:rPr>
              <a:t>Observations </a:t>
            </a:r>
            <a:r>
              <a:rPr lang="en-US" sz="2400" dirty="0" err="1" smtClean="0">
                <a:sym typeface="Symbol"/>
              </a:rPr>
              <a:t>y</a:t>
            </a:r>
            <a:r>
              <a:rPr lang="en-US" sz="2400" baseline="-25000" dirty="0" err="1" smtClean="0">
                <a:sym typeface="Symbol"/>
              </a:rPr>
              <a:t>i</a:t>
            </a:r>
            <a:r>
              <a:rPr lang="en-US" sz="2400" dirty="0" smtClean="0">
                <a:sym typeface="Symbol"/>
              </a:rPr>
              <a:t> are statistically independent</a:t>
            </a:r>
          </a:p>
          <a:p>
            <a:r>
              <a:rPr lang="en-US" sz="2800" dirty="0" smtClean="0">
                <a:sym typeface="Symbol"/>
              </a:rPr>
              <a:t>Violations  inferences may not be valid</a:t>
            </a:r>
          </a:p>
          <a:p>
            <a:r>
              <a:rPr lang="en-US" sz="2800" dirty="0" smtClean="0">
                <a:sym typeface="Symbol"/>
              </a:rPr>
              <a:t>A variety of plots can diagnose all these problems</a:t>
            </a:r>
          </a:p>
          <a:p>
            <a:r>
              <a:rPr lang="en-US" sz="2800" dirty="0" smtClean="0">
                <a:sym typeface="Symbol"/>
              </a:rPr>
              <a:t>Other methods (</a:t>
            </a:r>
            <a:r>
              <a:rPr lang="en-US" sz="2800" dirty="0" err="1" smtClean="0">
                <a:sym typeface="Symbol"/>
              </a:rPr>
              <a:t>boxCox</a:t>
            </a:r>
            <a:r>
              <a:rPr lang="en-US" sz="2800" dirty="0" smtClean="0">
                <a:sym typeface="Symbol"/>
              </a:rPr>
              <a:t>, </a:t>
            </a:r>
            <a:r>
              <a:rPr lang="en-US" sz="2800" dirty="0" err="1" smtClean="0">
                <a:sym typeface="Symbol"/>
              </a:rPr>
              <a:t>boxTidwell</a:t>
            </a:r>
            <a:r>
              <a:rPr lang="en-US" sz="2800" dirty="0" smtClean="0">
                <a:sym typeface="Symbol"/>
              </a:rPr>
              <a:t>) diagnose the need for transformations of </a:t>
            </a:r>
            <a:r>
              <a:rPr lang="en-US" sz="2800" b="1" dirty="0" smtClean="0">
                <a:sym typeface="Symbol"/>
              </a:rPr>
              <a:t>y</a:t>
            </a:r>
            <a:r>
              <a:rPr lang="en-US" sz="2800" dirty="0" smtClean="0">
                <a:sym typeface="Symbol"/>
              </a:rPr>
              <a:t> or </a:t>
            </a:r>
            <a:r>
              <a:rPr lang="en-US" sz="2800" b="1" dirty="0" err="1" smtClean="0">
                <a:sym typeface="Symbol"/>
              </a:rPr>
              <a:t>X</a:t>
            </a:r>
            <a:r>
              <a:rPr lang="en-US" sz="2800" dirty="0" err="1" smtClean="0">
                <a:sym typeface="Symbol"/>
              </a:rPr>
              <a:t>s</a:t>
            </a:r>
            <a:r>
              <a:rPr lang="en-US" sz="2800" dirty="0" smtClean="0">
                <a:sym typeface="Symbol"/>
              </a:rPr>
              <a:t>.</a:t>
            </a:r>
            <a:endParaRPr lang="en-US" sz="2800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“regression quartet”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 smtClean="0"/>
              <a:t>In R, plotting a </a:t>
            </a:r>
            <a:r>
              <a:rPr lang="en-US" altLang="en-US" b="1" dirty="0" smtClean="0">
                <a:latin typeface="Courier New" pitchFamily="49" charset="0"/>
              </a:rPr>
              <a:t>lm</a:t>
            </a:r>
            <a:r>
              <a:rPr lang="en-US" altLang="en-US" dirty="0" smtClean="0"/>
              <a:t> model object </a:t>
            </a:r>
            <a:r>
              <a:rPr lang="en-US" altLang="en-US" dirty="0" smtClean="0">
                <a:cs typeface="Arial" charset="0"/>
                <a:sym typeface="Symbol"/>
              </a:rPr>
              <a:t></a:t>
            </a:r>
            <a:r>
              <a:rPr lang="en-US" altLang="en-US" dirty="0" smtClean="0">
                <a:cs typeface="Arial" charset="0"/>
              </a:rPr>
              <a:t> the “regression quartet” of plots</a:t>
            </a:r>
            <a:endParaRPr lang="en-US" altLang="en-US" dirty="0"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 smtClean="0">
                <a:latin typeface="Lucida Console" pitchFamily="49" charset="0"/>
              </a:rPr>
              <a:t>plot(mod1</a:t>
            </a:r>
            <a:r>
              <a:rPr lang="da-DK" dirty="0">
                <a:latin typeface="Lucida Console" pitchFamily="49" charset="0"/>
              </a:rPr>
              <a:t>, lwd=2, cex.lab=1.4</a:t>
            </a:r>
            <a:r>
              <a:rPr lang="da-DK" dirty="0" smtClean="0">
                <a:latin typeface="Lucida Console" pitchFamily="49" charset="0"/>
              </a:rPr>
              <a:t>)</a:t>
            </a:r>
            <a:endParaRPr lang="da-DK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❶</a:t>
            </a:r>
            <a:r>
              <a:rPr lang="en-US" sz="1400" dirty="0" smtClean="0"/>
              <a:t> </a:t>
            </a:r>
            <a:r>
              <a:rPr lang="en-US" sz="1600" dirty="0" smtClean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 smtClean="0">
                <a:solidFill>
                  <a:srgbClr val="FF0000"/>
                </a:solidFill>
              </a:rPr>
              <a:t>❷</a:t>
            </a:r>
            <a:r>
              <a:rPr lang="en-US" sz="1400" dirty="0" smtClean="0"/>
              <a:t> </a:t>
            </a:r>
            <a:r>
              <a:rPr lang="en-US" sz="1600" dirty="0" smtClean="0"/>
              <a:t>Q-Q plot: should follow the 45</a:t>
            </a:r>
            <a:r>
              <a:rPr lang="en-US" sz="1600" baseline="30000" dirty="0" smtClean="0"/>
              <a:t>o</a:t>
            </a:r>
            <a:r>
              <a:rPr lang="en-US" sz="1600" dirty="0" smtClean="0"/>
              <a:t> line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❸</a:t>
            </a:r>
            <a:r>
              <a:rPr lang="en-US" sz="1400" dirty="0" smtClean="0"/>
              <a:t> </a:t>
            </a:r>
            <a:r>
              <a:rPr lang="en-US" sz="1600" dirty="0" smtClean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 smtClean="0">
                <a:solidFill>
                  <a:srgbClr val="FF0000"/>
                </a:solidFill>
              </a:rPr>
              <a:t>❹</a:t>
            </a:r>
            <a:r>
              <a:rPr lang="en-US" sz="1400" dirty="0" smtClean="0"/>
              <a:t> </a:t>
            </a:r>
            <a:r>
              <a:rPr lang="en-US" sz="1600" dirty="0" err="1" smtClean="0"/>
              <a:t>Resids</a:t>
            </a:r>
            <a:r>
              <a:rPr lang="en-US" sz="1600" dirty="0" smtClean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❶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❷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❸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❹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</a:t>
            </a:r>
            <a:r>
              <a:rPr lang="en-US" altLang="en-US" sz="2000" dirty="0" smtClean="0"/>
              <a:t>archetypal </a:t>
            </a:r>
            <a:r>
              <a:rPr lang="en-US" altLang="en-US" sz="2000" dirty="0"/>
              <a:t>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R, </a:t>
            </a:r>
            <a:r>
              <a:rPr lang="en-US" dirty="0"/>
              <a:t>version </a:t>
            </a:r>
            <a:r>
              <a:rPr lang="en-US" dirty="0" smtClean="0"/>
              <a:t>&gt;=3.6 </a:t>
            </a:r>
          </a:p>
          <a:p>
            <a:pPr lvl="1"/>
            <a:r>
              <a:rPr lang="en-US" dirty="0" smtClean="0"/>
              <a:t>Download from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://cran.r-project.org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 IDE, highly recommended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://www.rstudio.com/products/rstudio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R packages: see course web page</a:t>
            </a:r>
          </a:p>
          <a:p>
            <a:pPr lvl="1"/>
            <a:r>
              <a:rPr lang="en-US" dirty="0" smtClean="0"/>
              <a:t>car</a:t>
            </a:r>
          </a:p>
          <a:p>
            <a:pPr lvl="1"/>
            <a:r>
              <a:rPr lang="en-US" dirty="0" smtClean="0"/>
              <a:t>effects</a:t>
            </a:r>
          </a:p>
          <a:p>
            <a:pPr lvl="1"/>
            <a:r>
              <a:rPr lang="en-US" dirty="0" err="1" smtClean="0"/>
              <a:t>heplots</a:t>
            </a:r>
            <a:endParaRPr lang="en-US" dirty="0" smtClean="0"/>
          </a:p>
          <a:p>
            <a:pPr lvl="1"/>
            <a:r>
              <a:rPr lang="en-US" dirty="0" err="1" smtClean="0"/>
              <a:t>candisc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plots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dirty="0" smtClean="0"/>
              <a:t>Influence </a:t>
            </a:r>
            <a:r>
              <a:rPr lang="en-US" dirty="0" smtClean="0">
                <a:sym typeface="Symbol"/>
              </a:rPr>
              <a:t> Residual (y -ŷ) × Hat-value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470328"/>
              </p:ext>
            </p:extLst>
          </p:nvPr>
        </p:nvGraphicFramePr>
        <p:xfrm>
          <a:off x="4191000" y="1710173"/>
          <a:ext cx="1066801" cy="4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1710173"/>
                        <a:ext cx="1066801" cy="48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Bad fit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Bad fit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High leverage</a:t>
            </a:r>
            <a:endParaRPr lang="en-US" sz="1600" dirty="0"/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High influence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Bubble size ~ influence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Lucida Console" pitchFamily="49" charset="0"/>
              </a:rPr>
              <a:t>influencePlot</a:t>
            </a:r>
            <a:r>
              <a:rPr lang="en-US" sz="1400" dirty="0" smtClean="0">
                <a:latin typeface="Lucida Console" pitchFamily="49" charset="0"/>
              </a:rPr>
              <a:t>(mod1)</a:t>
            </a:r>
            <a:endParaRPr lang="en-US" sz="14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Spread-level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 smtClean="0"/>
              <a:t>To diagnose non-constant variance, plot:</a:t>
            </a:r>
          </a:p>
          <a:p>
            <a:pPr lvl="1"/>
            <a:r>
              <a:rPr lang="en-US" sz="2000" dirty="0" smtClean="0"/>
              <a:t>log |Std. residual| vs. log (x)</a:t>
            </a:r>
          </a:p>
          <a:p>
            <a:pPr lvl="1"/>
            <a:r>
              <a:rPr lang="en-US" sz="2000" dirty="0" smtClean="0"/>
              <a:t>log (IQR) </a:t>
            </a:r>
            <a:r>
              <a:rPr lang="en-US" sz="2000" dirty="0" err="1" smtClean="0"/>
              <a:t>vs</a:t>
            </a:r>
            <a:r>
              <a:rPr lang="en-US" sz="2000" dirty="0" smtClean="0"/>
              <a:t> log (median)    [for grouped data]</a:t>
            </a:r>
          </a:p>
          <a:p>
            <a:r>
              <a:rPr lang="en-US" sz="2400" dirty="0" smtClean="0"/>
              <a:t>If </a:t>
            </a:r>
            <a:r>
              <a:rPr lang="en-US" sz="2400" dirty="0" smtClean="0">
                <a:sym typeface="Symbol"/>
              </a:rPr>
              <a:t> </a:t>
            </a:r>
            <a:r>
              <a:rPr lang="en-US" sz="2400" dirty="0" smtClean="0"/>
              <a:t>linear w/ slope b, transform y </a:t>
            </a:r>
            <a:r>
              <a:rPr lang="en-US" sz="2400" dirty="0" smtClean="0">
                <a:sym typeface="Symbol"/>
              </a:rPr>
              <a:t> y </a:t>
            </a:r>
            <a:r>
              <a:rPr lang="en-US" sz="2400" baseline="30000" dirty="0" smtClean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 </a:t>
            </a:r>
            <a:r>
              <a:rPr lang="en-US" dirty="0" smtClean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Spread-level plot: baseball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on salary and batter performance from 1987 season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ucida Console" pitchFamily="49" charset="0"/>
              </a:rPr>
              <a:t>data</a:t>
            </a:r>
            <a:r>
              <a:rPr lang="en-US" sz="1400" dirty="0">
                <a:latin typeface="Lucida Console" pitchFamily="49" charset="0"/>
              </a:rPr>
              <a:t>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</a:t>
            </a:r>
            <a:r>
              <a:rPr lang="en-US" sz="1400" dirty="0" smtClean="0">
                <a:latin typeface="Lucida Console" pitchFamily="49" charset="0"/>
              </a:rPr>
              <a:t>data=Baseball</a:t>
            </a:r>
            <a:r>
              <a:rPr lang="en-US" sz="1400" dirty="0">
                <a:latin typeface="Lucida Console" pitchFamily="49" charset="0"/>
              </a:rPr>
              <a:t>)</a:t>
            </a:r>
          </a:p>
          <a:p>
            <a:r>
              <a:rPr lang="en-US" sz="1400" dirty="0" err="1" smtClean="0">
                <a:latin typeface="Lucida Console" pitchFamily="49" charset="0"/>
              </a:rPr>
              <a:t>spreadLevelPlot</a:t>
            </a:r>
            <a:r>
              <a:rPr lang="en-US" sz="1400" dirty="0" smtClean="0">
                <a:latin typeface="Lucida Console" pitchFamily="49" charset="0"/>
              </a:rPr>
              <a:t>(bb.mod</a:t>
            </a:r>
            <a:r>
              <a:rPr lang="en-US" sz="1400" dirty="0">
                <a:latin typeface="Lucida Console" pitchFamily="49" charset="0"/>
              </a:rPr>
              <a:t>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  <a:endParaRPr lang="en-US" sz="1400" dirty="0" smtClean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 </a:t>
            </a:r>
            <a:r>
              <a:rPr lang="en-US" sz="1400" dirty="0" smtClean="0">
                <a:latin typeface="Lucida Console" pitchFamily="49" charset="0"/>
              </a:rPr>
              <a:t>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 smtClean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 smtClean="0">
                <a:latin typeface="Lucida Console" pitchFamily="49" charset="0"/>
              </a:rPr>
              <a:t> </a:t>
            </a:r>
            <a:endParaRPr lang="en-US" sz="1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slope = .74 </a:t>
            </a:r>
            <a:r>
              <a:rPr lang="en-US" dirty="0" smtClean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</a:t>
            </a:r>
            <a:r>
              <a:rPr lang="en-US" dirty="0" smtClean="0">
                <a:cs typeface="Courier New" panose="02070309020205020404" pitchFamily="49" charset="0"/>
              </a:rPr>
              <a:t>y </a:t>
            </a:r>
            <a:r>
              <a:rPr lang="en-US" dirty="0">
                <a:sym typeface="Symbol"/>
              </a:rPr>
              <a:t> </a:t>
            </a:r>
            <a:r>
              <a:rPr lang="en-US" dirty="0" smtClean="0">
                <a:cs typeface="Courier New" panose="02070309020205020404" pitchFamily="49" charset="0"/>
              </a:rPr>
              <a:t>log(y</a:t>
            </a:r>
            <a:r>
              <a:rPr lang="en-US" dirty="0">
                <a:cs typeface="Courier New" panose="02070309020205020404" pitchFamily="49" charset="0"/>
              </a:rPr>
              <a:t>) or </a:t>
            </a:r>
            <a:r>
              <a:rPr lang="en-US" dirty="0" smtClean="0">
                <a:cs typeface="Courier New" panose="02070309020205020404" pitchFamily="49" charset="0"/>
              </a:rPr>
              <a:t>y</a:t>
            </a:r>
            <a:r>
              <a:rPr lang="en-US" baseline="30000" dirty="0" smtClean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 smtClean="0">
              <a:cs typeface="Courier New" panose="02070309020205020404" pitchFamily="49" charset="0"/>
            </a:endParaRPr>
          </a:p>
          <a:p>
            <a:r>
              <a:rPr lang="en-US" baseline="30000" dirty="0" smtClean="0">
                <a:cs typeface="Courier New" panose="02070309020205020404" pitchFamily="49" charset="0"/>
              </a:rPr>
              <a:t>NB: both axes plotted on log scale</a:t>
            </a:r>
            <a:endParaRPr lang="en-US" baseline="300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Tables are for look-up; graphs can give insight</a:t>
            </a:r>
          </a:p>
          <a:p>
            <a:r>
              <a:rPr lang="en-US" sz="2800" dirty="0" smtClean="0"/>
              <a:t>Data plots are more effective when enhanced</a:t>
            </a:r>
          </a:p>
          <a:p>
            <a:pPr lvl="1"/>
            <a:r>
              <a:rPr lang="en-US" sz="2400" dirty="0" smtClean="0"/>
              <a:t>data ellipses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strength &amp; precision of correlation</a:t>
            </a:r>
          </a:p>
          <a:p>
            <a:pPr lvl="1"/>
            <a:r>
              <a:rPr lang="en-US" sz="2400" dirty="0" smtClean="0"/>
              <a:t>regression lines and smoothed curves</a:t>
            </a:r>
          </a:p>
          <a:p>
            <a:pPr lvl="1"/>
            <a:r>
              <a:rPr lang="en-US" sz="2400" dirty="0" smtClean="0"/>
              <a:t>point identification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noteworthy observations</a:t>
            </a:r>
          </a:p>
          <a:p>
            <a:r>
              <a:rPr lang="en-US" sz="2800" dirty="0" smtClean="0"/>
              <a:t>Effect plots show informative views of models</a:t>
            </a:r>
          </a:p>
          <a:p>
            <a:r>
              <a:rPr lang="en-US" sz="2800" dirty="0" smtClean="0"/>
              <a:t>Diagnostic </a:t>
            </a:r>
            <a:r>
              <a:rPr lang="en-US" sz="2800" dirty="0" smtClean="0"/>
              <a:t>plots can reveal influential observations and need </a:t>
            </a:r>
            <a:r>
              <a:rPr lang="en-US" sz="2800" smtClean="0"/>
              <a:t>for transformations.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plot your data?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Getting information from a table is like extracting sunlight from a cucumber. </a:t>
            </a:r>
            <a:r>
              <a:rPr lang="en-US" sz="2800" dirty="0" smtClean="0"/>
              <a:t>--- Farquhar &amp; Farquhar, 1891</a:t>
            </a:r>
          </a:p>
          <a:p>
            <a:endParaRPr lang="en-US" dirty="0"/>
          </a:p>
          <a:p>
            <a:r>
              <a:rPr lang="en-US" i="1" dirty="0" smtClean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 smtClean="0"/>
              <a:t>--- William </a:t>
            </a:r>
            <a:r>
              <a:rPr lang="en-US" dirty="0" err="1" smtClean="0"/>
              <a:t>Playfair</a:t>
            </a:r>
            <a:r>
              <a:rPr lang="en-US" dirty="0" smtClean="0"/>
              <a:t>, </a:t>
            </a:r>
            <a:r>
              <a:rPr lang="en-US" i="1" dirty="0" smtClean="0"/>
              <a:t>The Commercial and Political Atlas </a:t>
            </a:r>
            <a:r>
              <a:rPr lang="en-US" dirty="0" smtClean="0"/>
              <a:t>(p. 3), 1786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Cucumbers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 smtClean="0"/>
              <a:t>The information is overwhelmed by footnotes &amp; significance **stars**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picture?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 smtClean="0"/>
              <a:t>Sunlight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didn’t  they say this in the first place?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 smtClean="0"/>
              <a:t>Shows coefficient with 95% CI</a:t>
            </a:r>
          </a:p>
          <a:p>
            <a:endParaRPr lang="en-US" sz="1600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coefplot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Run, don’t walk toward the sunlight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can give enlightenment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</a:t>
            </a:r>
            <a:r>
              <a:rPr lang="en-US" i="1" dirty="0" smtClean="0"/>
              <a:t>.</a:t>
            </a:r>
          </a:p>
          <a:p>
            <a:r>
              <a:rPr lang="en-US" dirty="0" smtClean="0"/>
              <a:t>-- John W. </a:t>
            </a:r>
            <a:r>
              <a:rPr lang="en-US" dirty="0" err="1" smtClean="0"/>
              <a:t>Tukey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10385</TotalTime>
  <Words>1903</Words>
  <Application>Microsoft Office PowerPoint</Application>
  <PresentationFormat>On-screen Show (4:3)</PresentationFormat>
  <Paragraphs>316</Paragraphs>
  <Slides>34</Slides>
  <Notes>2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Linear models</vt:lpstr>
      <vt:lpstr>Plots for linear models</vt:lpstr>
      <vt:lpstr>Occupational Prestige data</vt:lpstr>
      <vt:lpstr>Informative scatterplots</vt:lpstr>
      <vt:lpstr>Informative scatterplots</vt:lpstr>
      <vt:lpstr>Try log(income)</vt:lpstr>
      <vt:lpstr>Stratify by type?</vt:lpstr>
      <vt:lpstr>Scatterplot matrix</vt:lpstr>
      <vt:lpstr>Fit a model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Summary</vt:lpstr>
    </vt:vector>
  </TitlesOfParts>
  <Company>YORK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Linear Models:  An R Bag of Tricks Session 1: Getting Started</dc:title>
  <dc:creator>Michael Friendly</dc:creator>
  <cp:lastModifiedBy>Michael Friendly</cp:lastModifiedBy>
  <cp:revision>91</cp:revision>
  <dcterms:created xsi:type="dcterms:W3CDTF">2020-08-24T13:25:42Z</dcterms:created>
  <dcterms:modified xsi:type="dcterms:W3CDTF">2020-09-20T14:56:41Z</dcterms:modified>
</cp:coreProperties>
</file>